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26482-7554-4506-B92A-34127F03E43F}" v="31" dt="2022-11-22T23:28:24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qualcomm.com/content/dam/qcomm-martech/dm-assets/documents/setting_off_the_5g_advanced_evolution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y and denim color gradient background">
            <a:extLst>
              <a:ext uri="{FF2B5EF4-FFF2-40B4-BE49-F238E27FC236}">
                <a16:creationId xmlns:a16="http://schemas.microsoft.com/office/drawing/2014/main" id="{224306EF-9A1A-4EAC-B1C2-D83195027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7490BE-40DE-4B7B-876D-4743AB24E9DC}"/>
              </a:ext>
            </a:extLst>
          </p:cNvPr>
          <p:cNvSpPr txBox="1">
            <a:spLocks/>
          </p:cNvSpPr>
          <p:nvPr/>
        </p:nvSpPr>
        <p:spPr>
          <a:xfrm>
            <a:off x="6505906" y="6481891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chemeClr val="bg1"/>
                </a:solidFill>
                <a:latin typeface="Arial Narrow" panose="020B0606020202030204" pitchFamily="34" charset="0"/>
              </a:rPr>
              <a:t>Presentation Slides</a:t>
            </a:r>
            <a:br>
              <a:rPr lang="en-US" sz="3600" b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700" b="1" dirty="0">
                <a:solidFill>
                  <a:schemeClr val="bg1"/>
                </a:solidFill>
                <a:latin typeface="Arial Narrow" panose="020B0606020202030204" pitchFamily="34" charset="0"/>
              </a:rPr>
              <a:t>Permission to use with attribution to ‘5G Americas’ is granted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769A6185-FA75-AA0F-37EF-8CFFFC6BB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568609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BDD19-966C-3BCA-157B-757AB5322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632" y="5423739"/>
            <a:ext cx="1303574" cy="62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9D9E7-B17B-5673-EB3A-E0883A2CA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88" y="2949582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Comparison of device capabilities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7277F-1A95-4D1E-B36B-3C32D702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52" y="6239631"/>
            <a:ext cx="993734" cy="47552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E5D963-255D-D4BF-75F1-983017C9B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54322"/>
              </p:ext>
            </p:extLst>
          </p:nvPr>
        </p:nvGraphicFramePr>
        <p:xfrm>
          <a:off x="4502429" y="618369"/>
          <a:ext cx="6953848" cy="5477230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>
                    <a:lumMod val="65000"/>
                    <a:lumOff val="35000"/>
                  </a:schemeClr>
                </a:solidFill>
                <a:tableStyleId>{5C22544A-7EE6-4342-B048-85BDC9FD1C3A}</a:tableStyleId>
              </a:tblPr>
              <a:tblGrid>
                <a:gridCol w="924130">
                  <a:extLst>
                    <a:ext uri="{9D8B030D-6E8A-4147-A177-3AD203B41FA5}">
                      <a16:colId xmlns:a16="http://schemas.microsoft.com/office/drawing/2014/main" val="2931276669"/>
                    </a:ext>
                  </a:extLst>
                </a:gridCol>
                <a:gridCol w="1963087">
                  <a:extLst>
                    <a:ext uri="{9D8B030D-6E8A-4147-A177-3AD203B41FA5}">
                      <a16:colId xmlns:a16="http://schemas.microsoft.com/office/drawing/2014/main" val="2060991952"/>
                    </a:ext>
                  </a:extLst>
                </a:gridCol>
                <a:gridCol w="1084248">
                  <a:extLst>
                    <a:ext uri="{9D8B030D-6E8A-4147-A177-3AD203B41FA5}">
                      <a16:colId xmlns:a16="http://schemas.microsoft.com/office/drawing/2014/main" val="312494840"/>
                    </a:ext>
                  </a:extLst>
                </a:gridCol>
                <a:gridCol w="1118749">
                  <a:extLst>
                    <a:ext uri="{9D8B030D-6E8A-4147-A177-3AD203B41FA5}">
                      <a16:colId xmlns:a16="http://schemas.microsoft.com/office/drawing/2014/main" val="488440455"/>
                    </a:ext>
                  </a:extLst>
                </a:gridCol>
                <a:gridCol w="967998">
                  <a:extLst>
                    <a:ext uri="{9D8B030D-6E8A-4147-A177-3AD203B41FA5}">
                      <a16:colId xmlns:a16="http://schemas.microsoft.com/office/drawing/2014/main" val="3597192130"/>
                    </a:ext>
                  </a:extLst>
                </a:gridCol>
                <a:gridCol w="895636">
                  <a:extLst>
                    <a:ext uri="{9D8B030D-6E8A-4147-A177-3AD203B41FA5}">
                      <a16:colId xmlns:a16="http://schemas.microsoft.com/office/drawing/2014/main" val="2024501871"/>
                    </a:ext>
                  </a:extLst>
                </a:gridCol>
              </a:tblGrid>
              <a:tr h="986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all" spc="6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053" marR="133053" marT="133053" marB="133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R15/16 NR eMBB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053" marR="133053" marT="133053" marB="133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R17 NR RedCap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053" marR="133053" marT="133053" marB="133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R18 NR RedCap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(Expected)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053" marR="133053" marT="133053" marB="133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LTE-M 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(Cat M1)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053" marR="133053" marT="133053" marB="133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NB-IoT 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all" spc="60">
                          <a:solidFill>
                            <a:schemeClr val="tx1"/>
                          </a:solidFill>
                          <a:effectLst/>
                        </a:rPr>
                        <a:t>(Cat NB1)</a:t>
                      </a:r>
                      <a:endParaRPr lang="en-US" sz="1200" b="1" cap="all" spc="6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3053" marR="133053" marT="133053" marB="13305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057056"/>
                  </a:ext>
                </a:extLst>
              </a:tr>
              <a:tr h="10801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none" spc="0">
                          <a:solidFill>
                            <a:schemeClr val="bg1"/>
                          </a:solidFill>
                          <a:effectLst/>
                        </a:rPr>
                        <a:t>UE BW</a:t>
                      </a:r>
                      <a:endParaRPr lang="en-US" sz="12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100MHz (FR1), 200MHz (FR2)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20MHz (FR1), 100MHz (FR2)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20MHz or 5MHz (FR1 only)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1.4 MHz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180 KHz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927678"/>
                  </a:ext>
                </a:extLst>
              </a:tr>
              <a:tr h="836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none" spc="0">
                          <a:solidFill>
                            <a:schemeClr val="bg1"/>
                          </a:solidFill>
                          <a:effectLst/>
                        </a:rPr>
                        <a:t>Duplex</a:t>
                      </a:r>
                      <a:endParaRPr lang="en-US" sz="12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FD-FDD, TDD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FD/HD-FDD, TDD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FD/HD-FDD, TDD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FD/HD-FDD, TDD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HD-FDD, TDD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209740"/>
                  </a:ext>
                </a:extLst>
              </a:tr>
              <a:tr h="593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none" spc="0">
                          <a:solidFill>
                            <a:schemeClr val="bg1"/>
                          </a:solidFill>
                          <a:effectLst/>
                        </a:rPr>
                        <a:t>UE Antenna</a:t>
                      </a:r>
                      <a:endParaRPr lang="en-US" sz="12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1T2R(FDD)/1T4R(TDD)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1T1R/1T2R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1T1R/1T2R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1T1R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1T1R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87586"/>
                  </a:ext>
                </a:extLst>
              </a:tr>
              <a:tr h="8369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none" spc="0">
                          <a:solidFill>
                            <a:schemeClr val="bg1"/>
                          </a:solidFill>
                          <a:effectLst/>
                        </a:rPr>
                        <a:t>Max Modulation Order</a:t>
                      </a:r>
                      <a:endParaRPr lang="en-US" sz="12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256QAM for DL, 64QAM for UL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64QAM 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(256QAM optional)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64QAM 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(256QAM optional)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16QAM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QPSK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19892"/>
                  </a:ext>
                </a:extLst>
              </a:tr>
              <a:tr h="4751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none" spc="0">
                          <a:solidFill>
                            <a:schemeClr val="bg1"/>
                          </a:solidFill>
                          <a:effectLst/>
                        </a:rPr>
                        <a:t>Peak Data Rate – DL</a:t>
                      </a:r>
                      <a:endParaRPr lang="en-US" sz="12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2.3 Gbps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220Mbps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10 Mbps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588 kbps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26 Kbps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961263"/>
                  </a:ext>
                </a:extLst>
              </a:tr>
              <a:tr h="5936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cap="none" spc="0">
                          <a:solidFill>
                            <a:schemeClr val="bg1"/>
                          </a:solidFill>
                          <a:effectLst/>
                        </a:rPr>
                        <a:t>Peak Data Rate – UL</a:t>
                      </a:r>
                      <a:endParaRPr lang="en-US" sz="12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468 Mbps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120Mbps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10 Mbps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>
                          <a:solidFill>
                            <a:schemeClr val="bg1"/>
                          </a:solidFill>
                          <a:effectLst/>
                        </a:rPr>
                        <a:t>1119 kbps</a:t>
                      </a:r>
                      <a:endParaRPr lang="en-US" sz="16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cap="none" spc="0" dirty="0">
                          <a:solidFill>
                            <a:schemeClr val="bg1"/>
                          </a:solidFill>
                          <a:effectLst/>
                        </a:rPr>
                        <a:t>66 Kbps</a:t>
                      </a:r>
                      <a:endParaRPr lang="en-US" sz="16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527" marR="66527" marT="0" marB="8870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139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03CB-AAC3-FA59-2E50-BF54A06E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Self-scheduling, cross-carrier scheduling, and multi-cell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721CE-4B7C-E86A-E7AE-D2F86F9D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11" y="6148443"/>
            <a:ext cx="993734" cy="47552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BA8911-B6DD-6F22-DC24-0BFDE961C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82" y="1825625"/>
            <a:ext cx="8184036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29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5559C-5DEC-59BC-C035-C193A0DF1C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4B821A-73BF-D480-0B32-3DC533B2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357" y="6326154"/>
            <a:ext cx="727088" cy="3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4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uman eye seen through transparent digital chart">
            <a:extLst>
              <a:ext uri="{FF2B5EF4-FFF2-40B4-BE49-F238E27FC236}">
                <a16:creationId xmlns:a16="http://schemas.microsoft.com/office/drawing/2014/main" id="{EECCE662-D9C8-4787-B5EF-9FC019A45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2205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83231-8E31-431B-9A43-16912D84ABDB}"/>
              </a:ext>
            </a:extLst>
          </p:cNvPr>
          <p:cNvSpPr txBox="1"/>
          <p:nvPr/>
        </p:nvSpPr>
        <p:spPr>
          <a:xfrm>
            <a:off x="8460537" y="1054953"/>
            <a:ext cx="3386223" cy="429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The work done by 3GPP in Release 17 improved 5G New Radio (NR) by adding support for new services, reduced-capability user equipment, non-terrestrial networks, frequency bands beyond 52GHz, and the multicast and broadcast service (MBS).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He further added, “The next few years will see initial work on Release18, the 5G-Advanced standard, which will offer a boost to network performance and create even more opportunities.”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Chris Pearson, President, 5G Americas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536636-4179-4B35-AD27-10768160F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539" y="5740013"/>
            <a:ext cx="99373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76144-A90C-418D-A7E2-3C83C9B2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82" y="2484158"/>
            <a:ext cx="3569240" cy="13844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 sz="31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3GPP Rel-18 sets off the 5G Advanced Evolution. </a:t>
            </a: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GB" sz="18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Qualcomm, Jan 2022.</a:t>
            </a: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E65CE6-A28C-7439-EEC0-28160DC39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24" y="1683658"/>
            <a:ext cx="7372712" cy="405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7BDA46-5D21-40DB-A64E-48F11BE48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11" y="6148443"/>
            <a:ext cx="99373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A60E4-2052-40DE-9633-9C1A1D9E5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222" y="6206247"/>
            <a:ext cx="1073470" cy="499320"/>
          </a:xfrm>
          <a:prstGeom prst="rect">
            <a:avLst/>
          </a:prstGeom>
        </p:spPr>
      </p:pic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F3ACDA1C-4116-909F-3050-0A3A04BF9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19" t="1756" r="1632" b="1964"/>
          <a:stretch/>
        </p:blipFill>
        <p:spPr bwMode="auto">
          <a:xfrm>
            <a:off x="743624" y="443927"/>
            <a:ext cx="10437897" cy="576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329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1174-28BC-6EAE-76AA-38D55E70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Illustration of the concept of SBFD comparing with FDD/TDD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8EFAAA-DA0D-1DB4-7EBA-CBFA4DFC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124" y="2207171"/>
            <a:ext cx="174766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F89A5D-67E2-0B07-F572-510A9B94D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9115"/>
              </p:ext>
            </p:extLst>
          </p:nvPr>
        </p:nvGraphicFramePr>
        <p:xfrm>
          <a:off x="2820222" y="2230030"/>
          <a:ext cx="5020495" cy="395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200420" imgH="3429000" progId="Visio.Drawing.15">
                  <p:embed/>
                </p:oleObj>
              </mc:Choice>
              <mc:Fallback>
                <p:oleObj r:id="rId2" imgW="4200420" imgH="342900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7F89A5D-67E2-0B07-F572-510A9B94D6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222" y="2230030"/>
                        <a:ext cx="5020495" cy="3951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8D88960-117E-D123-02A7-3037B02CF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11" y="6148443"/>
            <a:ext cx="99373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D7617EA-A667-1EDA-218A-32B364E42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79" y="1541627"/>
            <a:ext cx="8340791" cy="4451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A2815E-299D-B647-B74F-0136131ED72E}"/>
              </a:ext>
            </a:extLst>
          </p:cNvPr>
          <p:cNvSpPr txBox="1"/>
          <p:nvPr/>
        </p:nvSpPr>
        <p:spPr>
          <a:xfrm>
            <a:off x="946758" y="495372"/>
            <a:ext cx="8340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  <a:ea typeface="+mj-ea"/>
                <a:cs typeface="+mj-cs"/>
              </a:rPr>
              <a:t>Road map to evolution of full duplex technologies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2774A-4908-18E0-F862-5656619FC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898" y="6013174"/>
            <a:ext cx="99373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5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3B014-F278-B8D2-0575-38DEE385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b="1" dirty="0"/>
              <a:t>Scenarios for UE-to-Network Relay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5C784A-86DE-43AF-E844-7C3C2B06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594" y="2081047"/>
            <a:ext cx="143448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4E70A78-BD61-F3FC-A28F-8E3D26B06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92047"/>
              </p:ext>
            </p:extLst>
          </p:nvPr>
        </p:nvGraphicFramePr>
        <p:xfrm>
          <a:off x="3142594" y="2081048"/>
          <a:ext cx="5805426" cy="413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419846" imgH="5248344" progId="Visio.Drawing.15">
                  <p:embed/>
                </p:oleObj>
              </mc:Choice>
              <mc:Fallback>
                <p:oleObj r:id="rId2" imgW="7419846" imgH="5248344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4E70A78-BD61-F3FC-A28F-8E3D26B06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594" y="2081048"/>
                        <a:ext cx="5805426" cy="4130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8F74DAD-E886-E53F-45A9-1E969F518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711" y="6148443"/>
            <a:ext cx="99373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6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77FCB-16A5-E5BC-35BA-F64397A66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6253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Release 17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RedCap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targets the requirement space between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eMBB</a:t>
            </a: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URLLC and </a:t>
            </a:r>
            <a:r>
              <a:rPr lang="en-US" sz="3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mMTC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46C498E-5230-9211-AB14-B7DEA812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52" y="1863801"/>
            <a:ext cx="5804894" cy="44407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152F2-7149-8BF9-7295-63C1AFEDB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711" y="6148443"/>
            <a:ext cx="993734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0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19AC-75E4-59B3-A368-5166707A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Requirements of wearables, industrial wireless sensors, and video surveillance use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45B745-A1B1-7D13-77A0-1637E053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711" y="6148443"/>
            <a:ext cx="993734" cy="47552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982C8A-FEBF-6E64-8282-83D567222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88867"/>
              </p:ext>
            </p:extLst>
          </p:nvPr>
        </p:nvGraphicFramePr>
        <p:xfrm>
          <a:off x="838200" y="2392874"/>
          <a:ext cx="10515602" cy="3382603"/>
        </p:xfrm>
        <a:graphic>
          <a:graphicData uri="http://schemas.openxmlformats.org/drawingml/2006/table">
            <a:tbl>
              <a:tblPr firstRow="1" firstCol="1" bandRow="1">
                <a:solidFill>
                  <a:schemeClr val="tx1">
                    <a:lumMod val="75000"/>
                    <a:lumOff val="25000"/>
                  </a:schemeClr>
                </a:solidFill>
                <a:tableStyleId>{5C22544A-7EE6-4342-B048-85BDC9FD1C3A}</a:tableStyleId>
              </a:tblPr>
              <a:tblGrid>
                <a:gridCol w="1920160">
                  <a:extLst>
                    <a:ext uri="{9D8B030D-6E8A-4147-A177-3AD203B41FA5}">
                      <a16:colId xmlns:a16="http://schemas.microsoft.com/office/drawing/2014/main" val="322668411"/>
                    </a:ext>
                  </a:extLst>
                </a:gridCol>
                <a:gridCol w="2124238">
                  <a:extLst>
                    <a:ext uri="{9D8B030D-6E8A-4147-A177-3AD203B41FA5}">
                      <a16:colId xmlns:a16="http://schemas.microsoft.com/office/drawing/2014/main" val="489977647"/>
                    </a:ext>
                  </a:extLst>
                </a:gridCol>
                <a:gridCol w="1447259">
                  <a:extLst>
                    <a:ext uri="{9D8B030D-6E8A-4147-A177-3AD203B41FA5}">
                      <a16:colId xmlns:a16="http://schemas.microsoft.com/office/drawing/2014/main" val="3498286537"/>
                    </a:ext>
                  </a:extLst>
                </a:gridCol>
                <a:gridCol w="1859967">
                  <a:extLst>
                    <a:ext uri="{9D8B030D-6E8A-4147-A177-3AD203B41FA5}">
                      <a16:colId xmlns:a16="http://schemas.microsoft.com/office/drawing/2014/main" val="1678123070"/>
                    </a:ext>
                  </a:extLst>
                </a:gridCol>
                <a:gridCol w="1611995">
                  <a:extLst>
                    <a:ext uri="{9D8B030D-6E8A-4147-A177-3AD203B41FA5}">
                      <a16:colId xmlns:a16="http://schemas.microsoft.com/office/drawing/2014/main" val="842830461"/>
                    </a:ext>
                  </a:extLst>
                </a:gridCol>
                <a:gridCol w="1551983">
                  <a:extLst>
                    <a:ext uri="{9D8B030D-6E8A-4147-A177-3AD203B41FA5}">
                      <a16:colId xmlns:a16="http://schemas.microsoft.com/office/drawing/2014/main" val="2183505292"/>
                    </a:ext>
                  </a:extLst>
                </a:gridCol>
              </a:tblGrid>
              <a:tr h="721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cap="none" spc="0">
                          <a:solidFill>
                            <a:schemeClr val="bg1"/>
                          </a:solidFill>
                          <a:effectLst/>
                        </a:rPr>
                        <a:t>Data rate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cap="none" spc="0">
                          <a:solidFill>
                            <a:schemeClr val="bg1"/>
                          </a:solidFill>
                          <a:effectLst/>
                        </a:rPr>
                        <a:t>Latency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>
                          <a:solidFill>
                            <a:schemeClr val="bg1"/>
                          </a:solidFill>
                          <a:effectLst/>
                        </a:rPr>
                        <a:t>Availability/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cap="none" spc="0">
                          <a:solidFill>
                            <a:schemeClr val="bg1"/>
                          </a:solidFill>
                          <a:effectLst/>
                        </a:rPr>
                        <a:t>reliability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cap="none" spc="0">
                          <a:solidFill>
                            <a:schemeClr val="bg1"/>
                          </a:solidFill>
                          <a:effectLst/>
                        </a:rPr>
                        <a:t>Battery lifetime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cap="none" spc="0">
                          <a:solidFill>
                            <a:schemeClr val="bg1"/>
                          </a:solidFill>
                          <a:effectLst/>
                        </a:rPr>
                        <a:t>Device size</a:t>
                      </a:r>
                      <a:endParaRPr lang="en-US" sz="1500" b="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00671"/>
                  </a:ext>
                </a:extLst>
              </a:tr>
              <a:tr h="721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cap="none" spc="0">
                          <a:solidFill>
                            <a:schemeClr val="bg1"/>
                          </a:solidFill>
                          <a:effectLst/>
                        </a:rPr>
                        <a:t>Wearables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5-50Mbps DL,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2-5 Mbps UL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Relaxed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up to 1-2 weeks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Compact form factor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429857"/>
                  </a:ext>
                </a:extLst>
              </a:tr>
              <a:tr h="7216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cap="none" spc="0">
                          <a:solidFill>
                            <a:schemeClr val="bg1"/>
                          </a:solidFill>
                          <a:effectLst/>
                        </a:rPr>
                        <a:t>Industrial wireless sensors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&lt; 2Mbps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&lt;100ms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99.99%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At least a few years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691175"/>
                  </a:ext>
                </a:extLst>
              </a:tr>
              <a:tr h="12175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cap="none" spc="0">
                          <a:solidFill>
                            <a:schemeClr val="bg1"/>
                          </a:solidFill>
                          <a:effectLst/>
                        </a:rPr>
                        <a:t>Video surveillance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2-4 Mbps for economic video,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7.5-25 Mbps for high-end video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&lt;500ms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99% - 99.9%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bg1"/>
                          </a:solidFill>
                          <a:effectLst/>
                        </a:rPr>
                        <a:t>N/A</a:t>
                      </a:r>
                      <a:endParaRPr lang="en-US" sz="15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9097" marR="74479" marT="99306" marB="9930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42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02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491a9-1217-4461-8102-8af395dfa6ed">
      <Terms xmlns="http://schemas.microsoft.com/office/infopath/2007/PartnerControls"/>
    </lcf76f155ced4ddcb4097134ff3c332f>
    <TaxCatchAll xmlns="fd7964fa-02b3-4145-a7af-ab820f3d1d5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5C910BA2DCA41B20854FC5424C976" ma:contentTypeVersion="16" ma:contentTypeDescription="Create a new document." ma:contentTypeScope="" ma:versionID="7d8d252a1e650b1f29d19a41646f9923">
  <xsd:schema xmlns:xsd="http://www.w3.org/2001/XMLSchema" xmlns:xs="http://www.w3.org/2001/XMLSchema" xmlns:p="http://schemas.microsoft.com/office/2006/metadata/properties" xmlns:ns2="c8e491a9-1217-4461-8102-8af395dfa6ed" xmlns:ns3="fd7964fa-02b3-4145-a7af-ab820f3d1d5e" targetNamespace="http://schemas.microsoft.com/office/2006/metadata/properties" ma:root="true" ma:fieldsID="df5f984ff484bf782cce28ed66bbeb52" ns2:_="" ns3:_="">
    <xsd:import namespace="c8e491a9-1217-4461-8102-8af395dfa6ed"/>
    <xsd:import namespace="fd7964fa-02b3-4145-a7af-ab820f3d1d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491a9-1217-4461-8102-8af395df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958c4b4-b0a4-4fe3-8011-77261329c9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64fa-02b3-4145-a7af-ab820f3d1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c00bbcb-4a8c-4aeb-9640-127bb0792e69}" ma:internalName="TaxCatchAll" ma:showField="CatchAllData" ma:web="fd7964fa-02b3-4145-a7af-ab820f3d1d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19A585-A553-469B-9DF3-7739B482286D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d7964fa-02b3-4145-a7af-ab820f3d1d5e"/>
    <ds:schemaRef ds:uri="c8e491a9-1217-4461-8102-8af395dfa6e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4D510E-A237-4007-9E26-41959F096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491a9-1217-4461-8102-8af395dfa6ed"/>
    <ds:schemaRef ds:uri="fd7964fa-02b3-4145-a7af-ab820f3d1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987F91-AE70-421A-8F3A-DC270AF626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414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3GPP Rel-18 sets off the 5G Advanced Evolution.                                                Source: Qualcomm, Jan 2022.       </vt:lpstr>
      <vt:lpstr>PowerPoint Presentation</vt:lpstr>
      <vt:lpstr>Illustration of the concept of SBFD comparing with FDD/TDD</vt:lpstr>
      <vt:lpstr>PowerPoint Presentation</vt:lpstr>
      <vt:lpstr>Scenarios for UE-to-Network Relay </vt:lpstr>
      <vt:lpstr>Release 17 RedCap targets the requirement space between eMBB, URLLC and mMTC</vt:lpstr>
      <vt:lpstr>Requirements of wearables, industrial wireless sensors, and video surveillance use cases</vt:lpstr>
      <vt:lpstr>Comparison of device capabilities</vt:lpstr>
      <vt:lpstr>Self-scheduling, cross-carrier scheduling, and multi-cell scheduling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Anushka Bishen</cp:lastModifiedBy>
  <cp:revision>4</cp:revision>
  <dcterms:created xsi:type="dcterms:W3CDTF">2013-07-15T20:26:40Z</dcterms:created>
  <dcterms:modified xsi:type="dcterms:W3CDTF">2022-12-05T22:48:05Z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0x010100B265C910BA2DCA41B20854FC5424C976</vt:lpwstr>
  </property>
  <property fmtid="{D5CDD505-2E9C-101B-9397-08002B2CF9AE}" pid="3" name="MediaServiceImageTags">
    <vt:lpwstr/>
  </property>
</Properties>
</file>